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2"/>
  </p:notesMasterIdLst>
  <p:handoutMasterIdLst>
    <p:handoutMasterId r:id="rId23"/>
  </p:handoutMasterIdLst>
  <p:sldIdLst>
    <p:sldId id="560" r:id="rId6"/>
    <p:sldId id="592" r:id="rId7"/>
    <p:sldId id="612" r:id="rId8"/>
    <p:sldId id="630" r:id="rId9"/>
    <p:sldId id="616" r:id="rId10"/>
    <p:sldId id="545" r:id="rId11"/>
    <p:sldId id="613" r:id="rId12"/>
    <p:sldId id="614" r:id="rId13"/>
    <p:sldId id="631" r:id="rId14"/>
    <p:sldId id="621" r:id="rId15"/>
    <p:sldId id="619" r:id="rId16"/>
    <p:sldId id="628" r:id="rId17"/>
    <p:sldId id="622" r:id="rId18"/>
    <p:sldId id="624" r:id="rId19"/>
    <p:sldId id="632" r:id="rId20"/>
    <p:sldId id="629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derat JIT" pitchFamily="2" charset="0"/>
      <p:regular r:id="rId28"/>
      <p:bold r:id="rId29"/>
    </p:embeddedFont>
    <p:embeddedFont>
      <p:font typeface="ModeratJIT" pitchFamily="2" charset="0"/>
      <p:regular r:id="rId30"/>
      <p:bold r:id="rId31"/>
      <p:italic r:id="rId32"/>
      <p:boldItalic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EDED"/>
    <a:srgbClr val="FFD242"/>
    <a:srgbClr val="4A4A4A"/>
    <a:srgbClr val="7C7C7C"/>
    <a:srgbClr val="94969A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2"/>
    <p:restoredTop sz="95768"/>
  </p:normalViewPr>
  <p:slideViewPr>
    <p:cSldViewPr snapToGrid="0" snapToObjects="1">
      <p:cViewPr>
        <p:scale>
          <a:sx n="121" d="100"/>
          <a:sy n="121" d="100"/>
        </p:scale>
        <p:origin x="592" y="48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28.06.2022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28.06.2022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mackankowski/53843a02399f4dbac5b972624c24dc6b" TargetMode="External"/><Relationship Id="rId3" Type="http://schemas.openxmlformats.org/officeDocument/2006/relationships/hyperlink" Target="https://dmitripavlutin.com/use-react-memo-wisely/" TargetMode="External"/><Relationship Id="rId7" Type="http://schemas.openxmlformats.org/officeDocument/2006/relationships/hyperlink" Target="https://medium.com/@paularmstrong/twitter-lite-and-high-performance-react-progressive-web-apps-at-scale-d28a00e780a3" TargetMode="External"/><Relationship Id="rId2" Type="http://schemas.openxmlformats.org/officeDocument/2006/relationships/hyperlink" Target="https://pl.reactjs.org/docs/optimizing-performanc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logrocket.com/rethinking-hooks-memoization/" TargetMode="External"/><Relationship Id="rId5" Type="http://schemas.openxmlformats.org/officeDocument/2006/relationships/hyperlink" Target="https://kentcdodds.com/blog/usememo-and-usecallback" TargetMode="External"/><Relationship Id="rId4" Type="http://schemas.openxmlformats.org/officeDocument/2006/relationships/hyperlink" Target="https://overreacted.io/before-you-mem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Optymalizacja wydajności w </a:t>
            </a:r>
            <a:r>
              <a:rPr lang="pl-PL" dirty="0" err="1"/>
              <a:t>React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#1 (28.06.2022)</a:t>
            </a:r>
          </a:p>
        </p:txBody>
      </p:sp>
    </p:spTree>
    <p:extLst>
      <p:ext uri="{BB962C8B-B14F-4D97-AF65-F5344CB8AC3E}">
        <p14:creationId xmlns:p14="http://schemas.microsoft.com/office/powerpoint/2010/main" val="215770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16200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console.warn</a:t>
            </a:r>
            <a:r>
              <a:rPr lang="pl-PL" sz="5400" dirty="0"/>
              <a:t>(</a:t>
            </a:r>
            <a:r>
              <a:rPr lang="pl-PL" sz="5400" dirty="0">
                <a:solidFill>
                  <a:srgbClr val="FFD242"/>
                </a:solidFill>
              </a:rPr>
              <a:t>'Talk </a:t>
            </a:r>
            <a:r>
              <a:rPr lang="pl-PL" sz="5400" dirty="0" err="1">
                <a:solidFill>
                  <a:srgbClr val="FFD242"/>
                </a:solidFill>
              </a:rPr>
              <a:t>is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cheap</a:t>
            </a:r>
            <a:r>
              <a:rPr lang="pl-PL" sz="5400" dirty="0">
                <a:solidFill>
                  <a:srgbClr val="FFD242"/>
                </a:solidFill>
              </a:rPr>
              <a:t>, </a:t>
            </a:r>
          </a:p>
          <a:p>
            <a:pPr algn="ctr"/>
            <a:r>
              <a:rPr lang="pl-PL" sz="5400" dirty="0">
                <a:solidFill>
                  <a:srgbClr val="FFD242"/>
                </a:solidFill>
              </a:rPr>
              <a:t>show me </a:t>
            </a:r>
            <a:r>
              <a:rPr lang="pl-PL" sz="5400" dirty="0" err="1">
                <a:solidFill>
                  <a:srgbClr val="FFD242"/>
                </a:solidFill>
              </a:rPr>
              <a:t>your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code</a:t>
            </a:r>
            <a:r>
              <a:rPr lang="pl-PL" sz="5400" dirty="0">
                <a:solidFill>
                  <a:srgbClr val="FFD242"/>
                </a:solidFill>
              </a:rPr>
              <a:t>!'</a:t>
            </a:r>
            <a:r>
              <a:rPr lang="pl-PL" sz="5400" dirty="0"/>
              <a:t>) </a:t>
            </a:r>
          </a:p>
          <a:p>
            <a:pPr algn="ctr"/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29345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#1: Nieresponsywny (wolny) komponent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518F0-E12C-4EA3-A65C-E58AA0369877}"/>
              </a:ext>
            </a:extLst>
          </p:cNvPr>
          <p:cNvSpPr txBox="1"/>
          <p:nvPr/>
        </p:nvSpPr>
        <p:spPr>
          <a:xfrm>
            <a:off x="606063" y="5072754"/>
            <a:ext cx="10979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600" b="1" dirty="0" err="1">
                <a:solidFill>
                  <a:srgbClr val="FFD242"/>
                </a:solidFill>
              </a:rPr>
              <a:t>https</a:t>
            </a:r>
            <a:r>
              <a:rPr lang="pl-PL" sz="1600" b="1" dirty="0">
                <a:solidFill>
                  <a:srgbClr val="FFD242"/>
                </a:solidFill>
              </a:rPr>
              <a:t>://</a:t>
            </a:r>
            <a:r>
              <a:rPr lang="pl-PL" sz="1600" b="1" dirty="0" err="1">
                <a:solidFill>
                  <a:srgbClr val="FFD242"/>
                </a:solidFill>
              </a:rPr>
              <a:t>github.com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mackankowski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front.jit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tree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main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src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lectures</a:t>
            </a:r>
            <a:r>
              <a:rPr lang="pl-PL" sz="1600" b="1" dirty="0">
                <a:solidFill>
                  <a:srgbClr val="FFD242"/>
                </a:solidFill>
              </a:rPr>
              <a:t>/performance-</a:t>
            </a:r>
            <a:r>
              <a:rPr lang="pl-PL" sz="1600" b="1" dirty="0" err="1">
                <a:solidFill>
                  <a:srgbClr val="FFD242"/>
                </a:solidFill>
              </a:rPr>
              <a:t>optimization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samples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slow</a:t>
            </a:r>
            <a:r>
              <a:rPr lang="pl-PL" sz="1600" b="1" dirty="0">
                <a:solidFill>
                  <a:srgbClr val="FFD242"/>
                </a:solidFill>
              </a:rPr>
              <a:t>-component</a:t>
            </a:r>
            <a:endParaRPr lang="pl-PL" sz="1600" dirty="0">
              <a:solidFill>
                <a:srgbClr val="FFD242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816005"/>
              </p:ext>
            </p:extLst>
          </p:nvPr>
        </p:nvGraphicFramePr>
        <p:xfrm>
          <a:off x="1943439" y="2575560"/>
          <a:ext cx="8128000" cy="17068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Problem wydajnościowy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Potencjalne rozwiązanie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/>
                        <a:t>Wolne lub zbędne przeładowywanie komponentu, którego stan się nie zmienił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Prześledzenie przepływu stanu, zidentyfikowanie co wpływa na niepotrzebny ”</a:t>
                      </a:r>
                      <a:r>
                        <a:rPr lang="pl-PL" sz="2000" dirty="0" err="1"/>
                        <a:t>render</a:t>
                      </a:r>
                      <a:r>
                        <a:rPr lang="pl-PL" sz="2000" dirty="0"/>
                        <a:t>” i usunięcie źródła problemów</a:t>
                      </a:r>
                      <a:endParaRPr lang="en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14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#2: </a:t>
            </a:r>
            <a:r>
              <a:rPr lang="pl-PL" dirty="0" err="1"/>
              <a:t>Wolnoładująca</a:t>
            </a:r>
            <a:r>
              <a:rPr lang="pl-PL" dirty="0"/>
              <a:t> się lista/tabela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70388"/>
              </p:ext>
            </p:extLst>
          </p:nvPr>
        </p:nvGraphicFramePr>
        <p:xfrm>
          <a:off x="2032000" y="2727960"/>
          <a:ext cx="8128000" cy="14020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Problem wydajnościowy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Potencjalne rozwiązanie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/>
                        <a:t>Dużo elementów do wyświetlenia jednocześnie (np. wielowierszowa tabela z formularzem)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Wirtualizacja („okienkowanie”)</a:t>
                      </a:r>
                      <a:br>
                        <a:rPr lang="pl-PL" sz="2000" dirty="0"/>
                      </a:br>
                      <a:endParaRPr lang="pl-PL" sz="2000" dirty="0"/>
                    </a:p>
                    <a:p>
                      <a:r>
                        <a:rPr lang="pl-PL" sz="2000" i="1" dirty="0">
                          <a:highlight>
                            <a:srgbClr val="EDEDED"/>
                          </a:highlight>
                        </a:rPr>
                        <a:t>vs. paginacja vs. </a:t>
                      </a:r>
                      <a:r>
                        <a:rPr lang="pl-PL" sz="2000" i="1" dirty="0" err="1">
                          <a:highlight>
                            <a:srgbClr val="EDEDED"/>
                          </a:highlight>
                        </a:rPr>
                        <a:t>lazy-loading</a:t>
                      </a:r>
                      <a:r>
                        <a:rPr lang="pl-PL" sz="2000" i="1" dirty="0">
                          <a:highlight>
                            <a:srgbClr val="EDEDED"/>
                          </a:highlight>
                        </a:rPr>
                        <a:t>…</a:t>
                      </a:r>
                      <a:endParaRPr lang="en-PL" sz="2000" i="1" dirty="0">
                        <a:highlight>
                          <a:srgbClr val="EDEDED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F74C5B-997E-F088-46FB-D169BE120AC5}"/>
              </a:ext>
            </a:extLst>
          </p:cNvPr>
          <p:cNvSpPr txBox="1"/>
          <p:nvPr/>
        </p:nvSpPr>
        <p:spPr>
          <a:xfrm>
            <a:off x="606063" y="5072754"/>
            <a:ext cx="10979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600" b="1" dirty="0" err="1">
                <a:solidFill>
                  <a:srgbClr val="FFD242"/>
                </a:solidFill>
              </a:rPr>
              <a:t>https</a:t>
            </a:r>
            <a:r>
              <a:rPr lang="pl-PL" sz="1600" b="1" dirty="0">
                <a:solidFill>
                  <a:srgbClr val="FFD242"/>
                </a:solidFill>
              </a:rPr>
              <a:t>://</a:t>
            </a:r>
            <a:r>
              <a:rPr lang="pl-PL" sz="1600" b="1" dirty="0" err="1">
                <a:solidFill>
                  <a:srgbClr val="FFD242"/>
                </a:solidFill>
              </a:rPr>
              <a:t>github.com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mackankowski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front.jit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tree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main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src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lectures</a:t>
            </a:r>
            <a:r>
              <a:rPr lang="pl-PL" sz="1600" b="1" dirty="0">
                <a:solidFill>
                  <a:srgbClr val="FFD242"/>
                </a:solidFill>
              </a:rPr>
              <a:t>/performance-</a:t>
            </a:r>
            <a:r>
              <a:rPr lang="pl-PL" sz="1600" b="1" dirty="0" err="1">
                <a:solidFill>
                  <a:srgbClr val="FFD242"/>
                </a:solidFill>
              </a:rPr>
              <a:t>optimization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samples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virtualized-table</a:t>
            </a:r>
            <a:endParaRPr lang="pl-PL" sz="1600" dirty="0">
              <a:solidFill>
                <a:srgbClr val="FFD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Optymalizowanie – wtedy, kiedy trzeba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Używaj narzędzi do identyfikowania źródeł problemów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Jeden problem = wiele sposobów na jego rozwiązanie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97" y="390449"/>
            <a:ext cx="11198903" cy="612000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4BC91B-094A-3E3A-4485-D0E3FBE1A914}"/>
              </a:ext>
            </a:extLst>
          </p:cNvPr>
          <p:cNvSpPr/>
          <p:nvPr/>
        </p:nvSpPr>
        <p:spPr>
          <a:xfrm>
            <a:off x="5127171" y="3827418"/>
            <a:ext cx="5995851" cy="17569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5" name="Tytuł 3">
            <a:extLst>
              <a:ext uri="{FF2B5EF4-FFF2-40B4-BE49-F238E27FC236}">
                <a16:creationId xmlns:a16="http://schemas.microsoft.com/office/drawing/2014/main" id="{1C9494AB-8AC2-3B1F-91B4-8A8DDADBA54B}"/>
              </a:ext>
            </a:extLst>
          </p:cNvPr>
          <p:cNvSpPr txBox="1">
            <a:spLocks/>
          </p:cNvSpPr>
          <p:nvPr/>
        </p:nvSpPr>
        <p:spPr>
          <a:xfrm>
            <a:off x="5439202" y="4003766"/>
            <a:ext cx="5362968" cy="26643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l-PL" sz="1400" b="0" dirty="0">
                <a:solidFill>
                  <a:schemeClr val="bg1"/>
                </a:solidFill>
              </a:rPr>
              <a:t>Performance </a:t>
            </a:r>
            <a:r>
              <a:rPr lang="pl-PL" sz="1400" b="0" dirty="0" err="1">
                <a:solidFill>
                  <a:schemeClr val="bg1"/>
                </a:solidFill>
              </a:rPr>
              <a:t>optimizations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are</a:t>
            </a:r>
            <a:r>
              <a:rPr lang="pl-PL" sz="1400" b="0" dirty="0">
                <a:solidFill>
                  <a:schemeClr val="bg1"/>
                </a:solidFill>
              </a:rPr>
              <a:t> not </a:t>
            </a:r>
            <a:r>
              <a:rPr lang="pl-PL" sz="1400" b="0" dirty="0" err="1">
                <a:solidFill>
                  <a:schemeClr val="bg1"/>
                </a:solidFill>
              </a:rPr>
              <a:t>free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  <a:r>
              <a:rPr lang="pl-PL" sz="1400" b="0" dirty="0" err="1">
                <a:solidFill>
                  <a:schemeClr val="bg1"/>
                </a:solidFill>
              </a:rPr>
              <a:t>They</a:t>
            </a:r>
            <a:r>
              <a:rPr lang="pl-PL" sz="1400" b="0" dirty="0">
                <a:solidFill>
                  <a:schemeClr val="bg1"/>
                </a:solidFill>
              </a:rPr>
              <a:t> ALWAYS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 but do NOT </a:t>
            </a:r>
            <a:r>
              <a:rPr lang="pl-PL" sz="1400" b="0" dirty="0" err="1">
                <a:solidFill>
                  <a:schemeClr val="bg1"/>
                </a:solidFill>
              </a:rPr>
              <a:t>always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benefit to offset </a:t>
            </a:r>
            <a:r>
              <a:rPr lang="pl-PL" sz="1400" b="0" dirty="0" err="1">
                <a:solidFill>
                  <a:schemeClr val="bg1"/>
                </a:solidFill>
              </a:rPr>
              <a:t>that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pl-PL" sz="1400" b="0" dirty="0">
                <a:solidFill>
                  <a:srgbClr val="FFD242"/>
                </a:solidFill>
              </a:rPr>
              <a:t>Kent C. </a:t>
            </a:r>
            <a:r>
              <a:rPr lang="pl-PL" sz="1400" b="0" dirty="0" err="1">
                <a:solidFill>
                  <a:srgbClr val="FFD242"/>
                </a:solidFill>
              </a:rPr>
              <a:t>Dodds</a:t>
            </a:r>
            <a:endParaRPr lang="pl-PL" sz="1400" b="0" dirty="0">
              <a:solidFill>
                <a:srgbClr val="FFD242"/>
              </a:solidFill>
            </a:endParaRPr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6159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/>
              <a:t>To tyle! 🏁</a:t>
            </a:r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168898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Linki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7" y="1592263"/>
            <a:ext cx="11198903" cy="4467600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https://pl.reactjs.org/docs/optimizing-performance.html</a:t>
            </a:r>
            <a:endParaRPr lang="en-US" u="sng" dirty="0"/>
          </a:p>
          <a:p>
            <a:r>
              <a:rPr lang="en-US" u="sng" dirty="0">
                <a:hlinkClick r:id="rId3"/>
              </a:rPr>
              <a:t>https://reactjs.org/docs/hooks-reference.html#usememo</a:t>
            </a:r>
          </a:p>
          <a:p>
            <a:r>
              <a:rPr lang="en-US" u="sng" dirty="0">
                <a:hlinkClick r:id="rId3"/>
              </a:rPr>
              <a:t>https://dmitripavlutin.com/use-react-memo-wisely/</a:t>
            </a:r>
            <a:endParaRPr lang="en-PL" dirty="0"/>
          </a:p>
          <a:p>
            <a:r>
              <a:rPr lang="en-US" u="sng" dirty="0">
                <a:hlinkClick r:id="rId4"/>
              </a:rPr>
              <a:t>https://overreacted.io/before-you-memo/</a:t>
            </a:r>
            <a:endParaRPr lang="en-US" u="sng" dirty="0"/>
          </a:p>
          <a:p>
            <a:r>
              <a:rPr lang="en-GB" dirty="0">
                <a:hlinkClick r:id="rId5"/>
              </a:rPr>
              <a:t>https://kentcdodds.com/blog/usememo-and-usecallback</a:t>
            </a:r>
            <a:endParaRPr lang="en-GB" dirty="0"/>
          </a:p>
          <a:p>
            <a:r>
              <a:rPr lang="en-GB" dirty="0">
                <a:hlinkClick r:id="rId6"/>
              </a:rPr>
              <a:t>https://blog.logrocket.com/rethinking-hooks-memoization/</a:t>
            </a:r>
            <a:endParaRPr lang="en-GB" dirty="0"/>
          </a:p>
          <a:p>
            <a:r>
              <a:rPr lang="en-GB" dirty="0">
                <a:hlinkClick r:id="rId7"/>
              </a:rPr>
              <a:t>https://medium.com/@paularmstrong/twitter-lite-and-high-performance-react-progressive-web-apps-at-scale-d28a00e780a3</a:t>
            </a:r>
            <a:endParaRPr lang="en-GB" dirty="0"/>
          </a:p>
          <a:p>
            <a:r>
              <a:rPr lang="en-GB" dirty="0">
                <a:hlinkClick r:id="rId8"/>
              </a:rPr>
              <a:t>https://</a:t>
            </a:r>
            <a:r>
              <a:rPr lang="en-GB" dirty="0" err="1">
                <a:hlinkClick r:id="rId8"/>
              </a:rPr>
              <a:t>gist.github.com</a:t>
            </a:r>
            <a:r>
              <a:rPr lang="en-GB" dirty="0">
                <a:hlinkClick r:id="rId8"/>
              </a:rPr>
              <a:t>/</a:t>
            </a:r>
            <a:r>
              <a:rPr lang="en-GB" dirty="0" err="1">
                <a:hlinkClick r:id="rId8"/>
              </a:rPr>
              <a:t>mackankowski</a:t>
            </a:r>
            <a:r>
              <a:rPr lang="en-GB" dirty="0">
                <a:hlinkClick r:id="rId8"/>
              </a:rPr>
              <a:t>/53843a02399f4dbac5b972624c24dc6b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9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W Jit Team od 50 </a:t>
            </a:r>
            <a:r>
              <a:rPr lang="en-US" sz="2000" dirty="0" err="1"/>
              <a:t>miesięcy</a:t>
            </a:r>
            <a:r>
              <a:rPr lang="en-US" sz="2000" dirty="0"/>
              <a:t>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537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n island in the ocean&#10;&#10;Description automatically generated with medium confidence">
            <a:extLst>
              <a:ext uri="{FF2B5EF4-FFF2-40B4-BE49-F238E27FC236}">
                <a16:creationId xmlns:a16="http://schemas.microsoft.com/office/drawing/2014/main" id="{9622A3A2-00F5-9677-F91C-7B40D2F83C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6787" r="16787"/>
          <a:stretch>
            <a:fillRect/>
          </a:stretch>
        </p:blipFill>
        <p:spPr>
          <a:xfrm>
            <a:off x="4087906" y="-2353"/>
            <a:ext cx="8104107" cy="6862706"/>
          </a:xfr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/>
              <a:t>Krótka teoria o optymalizacji</a:t>
            </a:r>
          </a:p>
          <a:p>
            <a:r>
              <a:rPr lang="pl-PL" sz="2000" dirty="0"/>
              <a:t>Czy </a:t>
            </a:r>
            <a:r>
              <a:rPr lang="pl-PL" sz="2000" dirty="0" err="1"/>
              <a:t>React</a:t>
            </a:r>
            <a:r>
              <a:rPr lang="pl-PL" sz="2000" dirty="0"/>
              <a:t> jest szybki?</a:t>
            </a:r>
          </a:p>
          <a:p>
            <a:r>
              <a:rPr lang="pl-PL" sz="2000" dirty="0"/>
              <a:t>Rozwiązywanie problemów wydajnościowych na przykładach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na dziś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/>
              <a:t>Potrzeba optymalizacji </a:t>
            </a:r>
          </a:p>
          <a:p>
            <a:r>
              <a:rPr lang="pl-PL" sz="2000" b="1" dirty="0"/>
              <a:t>Mierzenie/narzędzia</a:t>
            </a:r>
          </a:p>
          <a:p>
            <a:r>
              <a:rPr lang="pl-PL" sz="2000" dirty="0"/>
              <a:t>Wybór rozwiązania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Optymalizacja wydajności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13" name="Picture Placeholder 12" descr="A person jumping over a road&#10;&#10;Description automatically generated with low confidence">
            <a:extLst>
              <a:ext uri="{FF2B5EF4-FFF2-40B4-BE49-F238E27FC236}">
                <a16:creationId xmlns:a16="http://schemas.microsoft.com/office/drawing/2014/main" id="{DCE2DD1E-1D6F-ABD3-0F26-BB31641B61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8255" b="18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60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Strategie optymalizacyjne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u="sng" dirty="0"/>
              <a:t>Runtime</a:t>
            </a:r>
            <a:br>
              <a:rPr lang="pl-PL" sz="2000" dirty="0"/>
            </a:br>
            <a:endParaRPr lang="pl-PL" sz="2000" dirty="0"/>
          </a:p>
          <a:p>
            <a:r>
              <a:rPr lang="pl-PL" sz="2000" b="1" dirty="0"/>
              <a:t>Wyodrębnienie komponentu</a:t>
            </a:r>
          </a:p>
          <a:p>
            <a:r>
              <a:rPr lang="pl-PL" sz="2000" b="1" dirty="0"/>
              <a:t>Wzorzec kompozycji </a:t>
            </a:r>
          </a:p>
          <a:p>
            <a:r>
              <a:rPr lang="pl-PL" sz="2000" b="1" dirty="0"/>
              <a:t>Wirtualizacja</a:t>
            </a:r>
          </a:p>
          <a:p>
            <a:pPr marL="0" indent="0">
              <a:buNone/>
            </a:pPr>
            <a:endParaRPr lang="pl-PL" sz="2000" b="1" dirty="0"/>
          </a:p>
          <a:p>
            <a:r>
              <a:rPr lang="pl-PL" sz="2000" dirty="0"/>
              <a:t>SSR</a:t>
            </a:r>
          </a:p>
          <a:p>
            <a:r>
              <a:rPr lang="pl-PL" sz="2000" dirty="0" err="1"/>
              <a:t>WebWorkers</a:t>
            </a:r>
            <a:endParaRPr lang="pl-PL" sz="2000" dirty="0"/>
          </a:p>
          <a:p>
            <a:r>
              <a:rPr lang="pl-PL" sz="2000" dirty="0" err="1"/>
              <a:t>Niemutowalność</a:t>
            </a:r>
            <a:endParaRPr lang="pl-PL" sz="2000" dirty="0"/>
          </a:p>
          <a:p>
            <a:r>
              <a:rPr lang="pl-PL" sz="2000" dirty="0"/>
              <a:t>„</a:t>
            </a:r>
            <a:r>
              <a:rPr lang="pl-PL" sz="2000" dirty="0" err="1"/>
              <a:t>Lazy</a:t>
            </a:r>
            <a:r>
              <a:rPr lang="pl-PL" sz="2000" dirty="0"/>
              <a:t> </a:t>
            </a:r>
            <a:r>
              <a:rPr lang="pl-PL" sz="2000" dirty="0" err="1"/>
              <a:t>loading</a:t>
            </a:r>
            <a:r>
              <a:rPr lang="pl-PL" sz="2000" dirty="0"/>
              <a:t>”</a:t>
            </a:r>
          </a:p>
          <a:p>
            <a:r>
              <a:rPr lang="pl-PL" sz="2000" dirty="0"/>
              <a:t>…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594C24B-4F12-4A41-9D07-F0CFBB4BB0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u="sng" dirty="0" err="1"/>
              <a:t>Buildtime</a:t>
            </a:r>
            <a:endParaRPr lang="pl-PL" sz="2000" u="sng" dirty="0"/>
          </a:p>
          <a:p>
            <a:pPr marL="0" indent="0">
              <a:buNone/>
            </a:pPr>
            <a:endParaRPr lang="pl-PL" sz="2000" dirty="0"/>
          </a:p>
          <a:p>
            <a:r>
              <a:rPr lang="pl-PL" sz="2000" dirty="0"/>
              <a:t>„</a:t>
            </a:r>
            <a:r>
              <a:rPr lang="pl-PL" sz="2000" dirty="0" err="1"/>
              <a:t>build</a:t>
            </a:r>
            <a:r>
              <a:rPr lang="pl-PL" sz="2000" dirty="0"/>
              <a:t>” produkcyjny a deweloperski</a:t>
            </a:r>
          </a:p>
          <a:p>
            <a:r>
              <a:rPr lang="pl-PL" sz="2000" dirty="0" err="1"/>
              <a:t>Webpack</a:t>
            </a:r>
            <a:r>
              <a:rPr lang="pl-PL" sz="2000" dirty="0"/>
              <a:t>, </a:t>
            </a:r>
            <a:r>
              <a:rPr lang="pl-PL" sz="2000" dirty="0" err="1"/>
              <a:t>Vite</a:t>
            </a:r>
            <a:r>
              <a:rPr lang="pl-PL" sz="2000" dirty="0"/>
              <a:t>, </a:t>
            </a:r>
            <a:r>
              <a:rPr lang="pl-PL" sz="2000" dirty="0" err="1"/>
              <a:t>Rollup</a:t>
            </a:r>
            <a:r>
              <a:rPr lang="pl-PL" sz="2000" dirty="0"/>
              <a:t>, </a:t>
            </a:r>
            <a:r>
              <a:rPr lang="pl-PL" sz="2000" dirty="0" err="1"/>
              <a:t>ESBuild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70465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jest szybki!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163864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jest szybki!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r>
              <a:rPr lang="pl-PL" sz="5400" dirty="0">
                <a:solidFill>
                  <a:schemeClr val="accent1"/>
                </a:solidFill>
              </a:rPr>
              <a:t>*ale nie zawsze</a:t>
            </a:r>
          </a:p>
        </p:txBody>
      </p:sp>
    </p:spTree>
    <p:extLst>
      <p:ext uri="{BB962C8B-B14F-4D97-AF65-F5344CB8AC3E}">
        <p14:creationId xmlns:p14="http://schemas.microsoft.com/office/powerpoint/2010/main" val="290105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5688014" cy="4467600"/>
          </a:xfrm>
        </p:spPr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Virtual DOM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Keys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Memoizacja</a:t>
            </a: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React</a:t>
            </a:r>
            <a:endParaRPr lang="pl-PL" dirty="0"/>
          </a:p>
        </p:txBody>
      </p:sp>
      <p:pic>
        <p:nvPicPr>
          <p:cNvPr id="1026" name="Picture 2" descr="should component update">
            <a:extLst>
              <a:ext uri="{FF2B5EF4-FFF2-40B4-BE49-F238E27FC236}">
                <a16:creationId xmlns:a16="http://schemas.microsoft.com/office/drawing/2014/main" id="{1F02FEFA-CF4D-0DB9-5126-F901DF26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04" y="1013586"/>
            <a:ext cx="6120981" cy="409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6A80B-2B3D-DE81-18F7-57B42B7AE626}"/>
              </a:ext>
            </a:extLst>
          </p:cNvPr>
          <p:cNvSpPr txBox="1"/>
          <p:nvPr/>
        </p:nvSpPr>
        <p:spPr>
          <a:xfrm>
            <a:off x="5008385" y="55300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L" sz="1400" dirty="0">
                <a:solidFill>
                  <a:schemeClr val="accent1"/>
                </a:solidFill>
              </a:rPr>
              <a:t>https://reactjs.org/docs/optimizing-performance.html</a:t>
            </a:r>
          </a:p>
        </p:txBody>
      </p:sp>
    </p:spTree>
    <p:extLst>
      <p:ext uri="{BB962C8B-B14F-4D97-AF65-F5344CB8AC3E}">
        <p14:creationId xmlns:p14="http://schemas.microsoft.com/office/powerpoint/2010/main" val="371506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000" dirty="0"/>
              <a:t>In the future, React may choose to “forget” some previously </a:t>
            </a:r>
            <a:r>
              <a:rPr lang="en-GB" sz="2000" dirty="0" err="1"/>
              <a:t>memoized</a:t>
            </a:r>
            <a:r>
              <a:rPr lang="en-GB" sz="2000" dirty="0"/>
              <a:t> values and recalculate them on next render, e.g. to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free memory for offscreen components</a:t>
            </a:r>
            <a:r>
              <a:rPr lang="en-GB" sz="2000" dirty="0"/>
              <a:t>. Write your code so that it still works without </a:t>
            </a:r>
            <a:r>
              <a:rPr lang="en-GB" sz="2000" dirty="0" err="1"/>
              <a:t>useMemo</a:t>
            </a:r>
            <a:r>
              <a:rPr lang="en-GB" sz="2000" dirty="0"/>
              <a:t> — and then add it to optimize performance.</a:t>
            </a:r>
          </a:p>
          <a:p>
            <a:r>
              <a:rPr lang="en-GB" sz="2000" dirty="0"/>
              <a:t>We should also not use </a:t>
            </a:r>
            <a:r>
              <a:rPr lang="en-GB" sz="2000" dirty="0" err="1"/>
              <a:t>useMemo</a:t>
            </a:r>
            <a:r>
              <a:rPr lang="en-GB" sz="2000" dirty="0"/>
              <a:t> when the function returns a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primitive value</a:t>
            </a:r>
            <a:r>
              <a:rPr lang="en-GB" sz="2000" dirty="0"/>
              <a:t>, such as a </a:t>
            </a:r>
            <a:r>
              <a:rPr lang="en-GB" sz="2000" dirty="0" err="1"/>
              <a:t>boolean</a:t>
            </a:r>
            <a:r>
              <a:rPr lang="en-GB" sz="2000" dirty="0"/>
              <a:t> or a string. Because primitive values are passed by value, not by reference, it means that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they always remain the same, even if the component is re-rendered</a:t>
            </a:r>
            <a:r>
              <a:rPr lang="en-GB" sz="2000" dirty="0"/>
              <a:t>.</a:t>
            </a:r>
          </a:p>
          <a:p>
            <a:r>
              <a:rPr lang="pl-PL" sz="2000" dirty="0" err="1"/>
              <a:t>If</a:t>
            </a:r>
            <a:r>
              <a:rPr lang="pl-PL" sz="2000" dirty="0"/>
              <a:t> </a:t>
            </a:r>
            <a:r>
              <a:rPr lang="pl-PL" sz="2000" dirty="0" err="1"/>
              <a:t>you’re</a:t>
            </a:r>
            <a:r>
              <a:rPr lang="pl-PL" sz="2000" dirty="0"/>
              <a:t> performing </a:t>
            </a:r>
            <a:r>
              <a:rPr lang="pl-PL" sz="2000" dirty="0" err="1"/>
              <a:t>an</a:t>
            </a:r>
            <a:r>
              <a:rPr lang="pl-PL" sz="2000" dirty="0"/>
              <a:t> </a:t>
            </a:r>
            <a:r>
              <a:rPr lang="pl-PL" sz="2000" dirty="0" err="1"/>
              <a:t>operation</a:t>
            </a:r>
            <a:r>
              <a:rPr lang="pl-PL" sz="2000" dirty="0"/>
              <a:t> </a:t>
            </a:r>
            <a:r>
              <a:rPr lang="pl-PL" sz="2000" dirty="0" err="1"/>
              <a:t>that’s</a:t>
            </a:r>
            <a:r>
              <a:rPr lang="pl-PL" sz="2000" dirty="0"/>
              <a:t> not </a:t>
            </a:r>
            <a:r>
              <a:rPr lang="pl-PL" sz="2000" dirty="0" err="1"/>
              <a:t>expensive</a:t>
            </a:r>
            <a:r>
              <a:rPr lang="pl-PL" sz="2000" dirty="0"/>
              <a:t> (</a:t>
            </a:r>
            <a:r>
              <a:rPr lang="pl-PL" sz="2000" dirty="0" err="1"/>
              <a:t>think</a:t>
            </a:r>
            <a:r>
              <a:rPr lang="pl-PL" sz="2000" dirty="0"/>
              <a:t> Big O </a:t>
            </a:r>
            <a:r>
              <a:rPr lang="pl-PL" sz="2000" dirty="0" err="1"/>
              <a:t>notation</a:t>
            </a:r>
            <a:r>
              <a:rPr lang="pl-PL" sz="2000" dirty="0"/>
              <a:t>), </a:t>
            </a:r>
            <a:r>
              <a:rPr lang="pl-PL" sz="2000" dirty="0" err="1"/>
              <a:t>then</a:t>
            </a:r>
            <a:r>
              <a:rPr lang="pl-PL" sz="2000" dirty="0"/>
              <a:t> </a:t>
            </a:r>
            <a:r>
              <a:rPr lang="pl-PL" sz="2000" dirty="0" err="1"/>
              <a:t>you</a:t>
            </a:r>
            <a:r>
              <a:rPr lang="pl-PL" sz="2000" dirty="0"/>
              <a:t> </a:t>
            </a:r>
            <a:r>
              <a:rPr lang="pl-PL" sz="2000" dirty="0" err="1"/>
              <a:t>don’t</a:t>
            </a:r>
            <a:r>
              <a:rPr lang="pl-PL" sz="2000" dirty="0"/>
              <a:t> </a:t>
            </a:r>
            <a:r>
              <a:rPr lang="pl-PL" sz="2000" dirty="0" err="1"/>
              <a:t>need</a:t>
            </a:r>
            <a:r>
              <a:rPr lang="pl-PL" sz="2000" dirty="0"/>
              <a:t> to </a:t>
            </a:r>
            <a:r>
              <a:rPr lang="pl-PL" sz="2000" dirty="0" err="1"/>
              <a:t>memoize</a:t>
            </a:r>
            <a:r>
              <a:rPr lang="pl-PL" sz="2000" dirty="0"/>
              <a:t> the return </a:t>
            </a:r>
            <a:r>
              <a:rPr lang="pl-PL" sz="2000" dirty="0" err="1"/>
              <a:t>value</a:t>
            </a:r>
            <a:r>
              <a:rPr lang="pl-PL" sz="2000" dirty="0"/>
              <a:t>. 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useMemo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may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outweigh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reevaluating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function</a:t>
            </a:r>
            <a:r>
              <a:rPr lang="pl-PL" sz="2000" u="sng" dirty="0"/>
              <a:t>.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Memoizacja</a:t>
            </a:r>
            <a:r>
              <a:rPr lang="pl-PL" dirty="0"/>
              <a:t> (</a:t>
            </a:r>
            <a:r>
              <a:rPr lang="pl-PL" dirty="0" err="1"/>
              <a:t>useMemo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076707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5B9EAD-24D2-4D1A-8CCE-1B60858093D3}">
  <ds:schemaRefs>
    <ds:schemaRef ds:uri="http://schemas.microsoft.com/office/2006/metadata/properties"/>
    <ds:schemaRef ds:uri="http://schemas.microsoft.com/office/infopath/2007/PartnerControls"/>
    <ds:schemaRef ds:uri="91b48f1b-9abd-4671-ac05-7aad8458c743"/>
    <ds:schemaRef ds:uri="9e05598a-7853-4498-b72d-8d7d12774087"/>
  </ds:schemaRefs>
</ds:datastoreItem>
</file>

<file path=customXml/itemProps2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8518</TotalTime>
  <Words>568</Words>
  <Application>Microsoft Macintosh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Moderat JIT</vt:lpstr>
      <vt:lpstr>ModeratJIT</vt:lpstr>
      <vt:lpstr>Courier New</vt:lpstr>
      <vt:lpstr>Calibri</vt:lpstr>
      <vt:lpstr>White | JIT</vt:lpstr>
      <vt:lpstr>Dark | JIT</vt:lpstr>
      <vt:lpstr>PowerPoint Presentation</vt:lpstr>
      <vt:lpstr>Maciej Kankowski</vt:lpstr>
      <vt:lpstr>Plan na dziś</vt:lpstr>
      <vt:lpstr>Optymalizacja wydajności</vt:lpstr>
      <vt:lpstr>Strategie optymalizacyjne</vt:lpstr>
      <vt:lpstr>PowerPoint Presentation</vt:lpstr>
      <vt:lpstr>PowerPoint Presentation</vt:lpstr>
      <vt:lpstr>React</vt:lpstr>
      <vt:lpstr>Memoizacja (useMemo)</vt:lpstr>
      <vt:lpstr>PowerPoint Presentation</vt:lpstr>
      <vt:lpstr>Przykład #1: Nieresponsywny (wolny) komponent</vt:lpstr>
      <vt:lpstr>Przykład #2: Wolnoładująca się lista/tabela</vt:lpstr>
      <vt:lpstr>Podsumowanie</vt:lpstr>
      <vt:lpstr>PowerPoint Presentation</vt:lpstr>
      <vt:lpstr>PowerPoint Presentation</vt:lpstr>
      <vt:lpstr>Linki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1382</cp:revision>
  <cp:lastPrinted>2019-01-30T11:52:55Z</cp:lastPrinted>
  <dcterms:created xsi:type="dcterms:W3CDTF">2017-12-14T16:10:18Z</dcterms:created>
  <dcterms:modified xsi:type="dcterms:W3CDTF">2022-06-28T12:06:29Z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MSIP_Label_0a8ec366-b6ca-4f6b-832f-d09b2fcddb41_Enabled">
    <vt:lpwstr>true</vt:lpwstr>
  </property>
  <property fmtid="{D5CDD505-2E9C-101B-9397-08002B2CF9AE}" pid="4" name="MSIP_Label_0a8ec366-b6ca-4f6b-832f-d09b2fcddb41_SetDate">
    <vt:lpwstr>2022-04-08T12:24:42Z</vt:lpwstr>
  </property>
  <property fmtid="{D5CDD505-2E9C-101B-9397-08002B2CF9AE}" pid="5" name="MSIP_Label_0a8ec366-b6ca-4f6b-832f-d09b2fcddb41_Method">
    <vt:lpwstr>Standard</vt:lpwstr>
  </property>
  <property fmtid="{D5CDD505-2E9C-101B-9397-08002B2CF9AE}" pid="6" name="MSIP_Label_0a8ec366-b6ca-4f6b-832f-d09b2fcddb41_Name">
    <vt:lpwstr>Internal</vt:lpwstr>
  </property>
  <property fmtid="{D5CDD505-2E9C-101B-9397-08002B2CF9AE}" pid="7" name="MSIP_Label_0a8ec366-b6ca-4f6b-832f-d09b2fcddb41_SiteId">
    <vt:lpwstr>888d5a15-2cbe-4e8b-b206-35923762a297</vt:lpwstr>
  </property>
  <property fmtid="{D5CDD505-2E9C-101B-9397-08002B2CF9AE}" pid="8" name="MSIP_Label_0a8ec366-b6ca-4f6b-832f-d09b2fcddb41_ActionId">
    <vt:lpwstr>2b2632f3-4fd5-46a5-bd46-815de45d7443</vt:lpwstr>
  </property>
  <property fmtid="{D5CDD505-2E9C-101B-9397-08002B2CF9AE}" pid="9" name="MSIP_Label_0a8ec366-b6ca-4f6b-832f-d09b2fcddb41_ContentBits">
    <vt:lpwstr>1</vt:lpwstr>
  </property>
  <property fmtid="{D5CDD505-2E9C-101B-9397-08002B2CF9AE}" pid="10" name="ClassificationContentMarkingHeaderLocations">
    <vt:lpwstr>White | JIT:3\Dark | JIT:3</vt:lpwstr>
  </property>
  <property fmtid="{D5CDD505-2E9C-101B-9397-08002B2CF9AE}" pid="11" name="ClassificationContentMarkingHeaderText">
    <vt:lpwstr>Jit Team - Internal information</vt:lpwstr>
  </property>
</Properties>
</file>